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0" r:id="rId3"/>
    <p:sldId id="267" r:id="rId4"/>
    <p:sldId id="274" r:id="rId5"/>
    <p:sldId id="275" r:id="rId6"/>
    <p:sldId id="276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8644E8-7ECF-4849-A468-2FC59A473AAC}" type="datetimeFigureOut">
              <a:rPr lang="hu-HU" smtClean="0"/>
              <a:pPr/>
              <a:t>2021.12.10.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6768752" cy="26642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PÁLYAORIENTÁCIÓ</a:t>
            </a:r>
            <a:br>
              <a:rPr lang="hu-HU" dirty="0" smtClean="0"/>
            </a:br>
            <a:r>
              <a:rPr lang="hu-HU" dirty="0" smtClean="0"/>
              <a:t>2021. december 11.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83768" y="1854075"/>
            <a:ext cx="6400800" cy="1752600"/>
          </a:xfrm>
        </p:spPr>
        <p:txBody>
          <a:bodyPr/>
          <a:lstStyle/>
          <a:p>
            <a:r>
              <a:rPr lang="hu-HU" dirty="0" smtClean="0"/>
              <a:t>MIÉRT LEGYEK VEGYÉSZ, KÉMIKUS?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A Móra Ferenc Általános Iskola és Alapfokú Művészeti Iskola weboldala  elköltözött!"/>
          <p:cNvSpPr>
            <a:spLocks noChangeAspect="1" noChangeArrowheads="1"/>
          </p:cNvSpPr>
          <p:nvPr/>
        </p:nvSpPr>
        <p:spPr bwMode="auto">
          <a:xfrm>
            <a:off x="155575" y="-936625"/>
            <a:ext cx="13811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A Móra Ferenc Általános Iskola és Alapfokú Művészeti Iskola weboldala  elköltözött!"/>
          <p:cNvSpPr>
            <a:spLocks noChangeAspect="1" noChangeArrowheads="1"/>
          </p:cNvSpPr>
          <p:nvPr/>
        </p:nvSpPr>
        <p:spPr bwMode="auto">
          <a:xfrm>
            <a:off x="307975" y="-784225"/>
            <a:ext cx="13811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" y="0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Hajdúdorog város honlapja - Galéria - Móra Ferenc Általános Iskola és  Alapfokú Művészetoktatási Intézmény épületenergetikai fejlesztése megújuló  erőforrás hasznosításával"/>
          <p:cNvSpPr>
            <a:spLocks noChangeAspect="1" noChangeArrowheads="1"/>
          </p:cNvSpPr>
          <p:nvPr/>
        </p:nvSpPr>
        <p:spPr bwMode="auto">
          <a:xfrm>
            <a:off x="155575" y="-731838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" y="29746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2" descr="Tudja meg, mi is a kémia, mit csinálnak a kémikusok, és miért érdemes ezt  tanulmányoznia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8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IZGALMAS VILÁG</a:t>
            </a:r>
            <a:endParaRPr lang="hu-HU" dirty="0"/>
          </a:p>
        </p:txBody>
      </p:sp>
      <p:pic>
        <p:nvPicPr>
          <p:cNvPr id="1027" name="Picture 3" descr="C:\Users\kovig\Desktop\Pályaválasztási nyíiltnap\P1020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2265600" cy="1699200"/>
          </a:xfrm>
          <a:prstGeom prst="rect">
            <a:avLst/>
          </a:prstGeom>
          <a:noFill/>
        </p:spPr>
      </p:pic>
      <p:pic>
        <p:nvPicPr>
          <p:cNvPr id="1028" name="Picture 4" descr="C:\Users\kovig\Desktop\Pályaválasztási nyíiltnap\P102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556" y="4180549"/>
            <a:ext cx="2265600" cy="1699200"/>
          </a:xfrm>
          <a:prstGeom prst="rect">
            <a:avLst/>
          </a:prstGeom>
          <a:noFill/>
        </p:spPr>
      </p:pic>
      <p:pic>
        <p:nvPicPr>
          <p:cNvPr id="11" name="Picture 2" descr="C:\Users\kovig\Desktop\Pályaválasztási nyíiltnap\P1020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56" y="1556792"/>
            <a:ext cx="2265600" cy="1699200"/>
          </a:xfrm>
          <a:prstGeom prst="rect">
            <a:avLst/>
          </a:prstGeom>
          <a:noFill/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05" y="3140968"/>
            <a:ext cx="2265600" cy="16992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30149"/>
            <a:ext cx="2265600" cy="169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Kutatók éjszakája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92174"/>
            <a:ext cx="2265600" cy="1699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52214"/>
            <a:ext cx="2265600" cy="1699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59520"/>
            <a:ext cx="2265600" cy="16992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96430"/>
            <a:ext cx="2265600" cy="16992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12254"/>
            <a:ext cx="2265600" cy="16992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09120"/>
            <a:ext cx="2265600" cy="16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7544" y="188640"/>
            <a:ext cx="813690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3200" b="1" u="sng" dirty="0" smtClean="0"/>
          </a:p>
          <a:p>
            <a:pPr algn="just"/>
            <a:endParaRPr lang="hu-HU" sz="3200" b="1" u="sng" dirty="0"/>
          </a:p>
          <a:p>
            <a:pPr algn="just"/>
            <a:r>
              <a:rPr lang="hu-HU" sz="3200" b="1" u="sng" dirty="0" smtClean="0"/>
              <a:t>Mivel </a:t>
            </a:r>
            <a:r>
              <a:rPr lang="hu-HU" sz="3200" b="1" u="sng" dirty="0"/>
              <a:t>foglalkozik a vegyész technikus?</a:t>
            </a:r>
          </a:p>
          <a:p>
            <a:pPr algn="just"/>
            <a:r>
              <a:rPr lang="hu-HU" dirty="0"/>
              <a:t>Kémiai és fizikai vizsgálatokat, klasszikus mennyiségi és minőségi analitikai és műszeres elemzéseket készít elő, végez és dokumentál.</a:t>
            </a:r>
          </a:p>
          <a:p>
            <a:pPr algn="just"/>
            <a:r>
              <a:rPr lang="hu-HU" dirty="0"/>
              <a:t> </a:t>
            </a:r>
            <a:endParaRPr lang="hu-HU" dirty="0" smtClean="0"/>
          </a:p>
          <a:p>
            <a:pPr algn="just"/>
            <a:r>
              <a:rPr lang="hu-HU" sz="2800" b="1" u="sng" dirty="0" smtClean="0"/>
              <a:t>Kiknek </a:t>
            </a:r>
            <a:r>
              <a:rPr lang="hu-HU" sz="2800" b="1" u="sng" dirty="0"/>
              <a:t>ajánlott ez a szakma?</a:t>
            </a:r>
          </a:p>
          <a:p>
            <a:pPr algn="just"/>
            <a:r>
              <a:rPr lang="hu-HU" dirty="0"/>
              <a:t>Minden olyan fiatalnak ajánljuk, aki szereti a kémiát és érdeklik a kísérletek.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sz="2800" b="1" u="sng" dirty="0" smtClean="0"/>
              <a:t>Mit </a:t>
            </a:r>
            <a:r>
              <a:rPr lang="hu-HU" sz="2800" b="1" u="sng" dirty="0"/>
              <a:t>csinálnak munkájuk során a vegyész technikusok?</a:t>
            </a:r>
          </a:p>
          <a:p>
            <a:pPr algn="just"/>
            <a:r>
              <a:rPr lang="hu-HU" dirty="0"/>
              <a:t>A vegyész technikusok laboratóriumokban, gyógyszergyárakban utasítások, előírások alapján laboratóriumi műveletek, kísérletek önálló végrehajtásában, ellenőrzésében, vegyi anyagok előállításában; szerves és szervetlen preparatív laboratóriumi vagy félüzemi munkát végeznek. </a:t>
            </a:r>
            <a:endParaRPr lang="hu-HU" dirty="0" smtClean="0"/>
          </a:p>
          <a:p>
            <a:pPr algn="just"/>
            <a:endParaRPr lang="hu-HU" b="1" dirty="0"/>
          </a:p>
          <a:p>
            <a:pPr algn="just"/>
            <a:r>
              <a:rPr lang="hu-HU" sz="2800" b="1" u="sng" dirty="0" smtClean="0"/>
              <a:t>Hol </a:t>
            </a:r>
            <a:r>
              <a:rPr lang="hu-HU" sz="2800" b="1" u="sng" dirty="0"/>
              <a:t>tudsz elhelyezkedni ezzel a végzettséggel?</a:t>
            </a:r>
            <a:endParaRPr lang="hu-HU" sz="2800" u="sng" dirty="0"/>
          </a:p>
          <a:p>
            <a:pPr algn="just"/>
            <a:r>
              <a:rPr lang="hu-HU" dirty="0"/>
              <a:t>Vegyipari cégeknél, gyógyszergyáraknál, olajipari cégek</a:t>
            </a:r>
          </a:p>
        </p:txBody>
      </p:sp>
      <p:sp>
        <p:nvSpPr>
          <p:cNvPr id="6" name="AutoShape 2" descr="Furcsa emberi gondolkodás - Állatbarát alapítvány - Nyíregyháza"/>
          <p:cNvSpPr>
            <a:spLocks noChangeAspect="1" noChangeArrowheads="1"/>
          </p:cNvSpPr>
          <p:nvPr/>
        </p:nvSpPr>
        <p:spPr bwMode="auto">
          <a:xfrm>
            <a:off x="155575" y="-754063"/>
            <a:ext cx="29146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70" y="188640"/>
            <a:ext cx="2567584" cy="10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9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95536" y="332656"/>
            <a:ext cx="828092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b="1" u="sng" dirty="0"/>
              <a:t>A felvételi eredmény megállapításának módja, a pontszámítás:</a:t>
            </a:r>
          </a:p>
          <a:p>
            <a:pPr algn="just">
              <a:lnSpc>
                <a:spcPct val="150000"/>
              </a:lnSpc>
            </a:pPr>
            <a:r>
              <a:rPr lang="hu-HU" sz="2000" b="1" u="sng" dirty="0"/>
              <a:t>Magyar nyelv vagy irodalom tantárgyból</a:t>
            </a:r>
            <a:r>
              <a:rPr lang="hu-HU" sz="2000" u="sng" dirty="0"/>
              <a:t> </a:t>
            </a:r>
            <a:r>
              <a:rPr lang="hu-HU" sz="2000" dirty="0"/>
              <a:t>(a jobbik számít) az 5-7. évfolyamok év végi, a 8. osztály félévi osztályzata (</a:t>
            </a:r>
            <a:r>
              <a:rPr lang="hu-HU" sz="2000" dirty="0" err="1"/>
              <a:t>max</a:t>
            </a:r>
            <a:r>
              <a:rPr lang="hu-HU" sz="2000" dirty="0"/>
              <a:t>. 20 pont</a:t>
            </a:r>
            <a:r>
              <a:rPr lang="hu-HU" sz="2000" dirty="0" smtClean="0"/>
              <a:t>) </a:t>
            </a:r>
          </a:p>
          <a:p>
            <a:pPr algn="just">
              <a:lnSpc>
                <a:spcPct val="150000"/>
              </a:lnSpc>
            </a:pPr>
            <a:r>
              <a:rPr lang="hu-HU" sz="2000" b="1" u="sng" dirty="0" smtClean="0"/>
              <a:t>Történelem </a:t>
            </a:r>
            <a:r>
              <a:rPr lang="hu-HU" sz="2000" b="1" u="sng" dirty="0"/>
              <a:t>tantárgyból</a:t>
            </a:r>
            <a:r>
              <a:rPr lang="hu-HU" sz="2000" u="sng" dirty="0"/>
              <a:t> </a:t>
            </a:r>
            <a:r>
              <a:rPr lang="hu-HU" sz="2000" dirty="0"/>
              <a:t>az 5-7. évfolyamok év végi, a 8. osztály félévi osztályzata (</a:t>
            </a:r>
            <a:r>
              <a:rPr lang="hu-HU" sz="2000" dirty="0" err="1"/>
              <a:t>max</a:t>
            </a:r>
            <a:r>
              <a:rPr lang="hu-HU" sz="2000" dirty="0"/>
              <a:t>. 20 pont</a:t>
            </a:r>
            <a:r>
              <a:rPr lang="hu-HU" sz="20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hu-HU" sz="2000" b="1" u="sng" dirty="0" smtClean="0"/>
              <a:t>Matematika </a:t>
            </a:r>
            <a:r>
              <a:rPr lang="hu-HU" sz="2000" b="1" u="sng" dirty="0"/>
              <a:t>tantárgyból</a:t>
            </a:r>
            <a:r>
              <a:rPr lang="hu-HU" sz="2000" u="sng" dirty="0"/>
              <a:t> </a:t>
            </a:r>
            <a:r>
              <a:rPr lang="hu-HU" sz="2000" dirty="0"/>
              <a:t>az 5-7. évfolyamok év végi, a 8. osztály félévi osztályzata (</a:t>
            </a:r>
            <a:r>
              <a:rPr lang="hu-HU" sz="2000" dirty="0" err="1"/>
              <a:t>max</a:t>
            </a:r>
            <a:r>
              <a:rPr lang="hu-HU" sz="2000" dirty="0"/>
              <a:t>. 20 pont), Idegen nyelv tantárgyból az 5-7. évfolyamok év végi, a 8. osztály félévi osztályzata (</a:t>
            </a:r>
            <a:r>
              <a:rPr lang="hu-HU" sz="2000" dirty="0" err="1"/>
              <a:t>max</a:t>
            </a:r>
            <a:r>
              <a:rPr lang="hu-HU" sz="2000" dirty="0"/>
              <a:t>. 20 pont), </a:t>
            </a:r>
            <a:endParaRPr lang="hu-HU" sz="2000" dirty="0" smtClean="0"/>
          </a:p>
          <a:p>
            <a:pPr algn="just">
              <a:lnSpc>
                <a:spcPct val="150000"/>
              </a:lnSpc>
            </a:pPr>
            <a:r>
              <a:rPr lang="hu-HU" sz="2000" b="1" u="sng" dirty="0" smtClean="0"/>
              <a:t>Kémia </a:t>
            </a:r>
            <a:r>
              <a:rPr lang="hu-HU" sz="2000" b="1" u="sng" dirty="0"/>
              <a:t>tantárgyból</a:t>
            </a:r>
            <a:r>
              <a:rPr lang="hu-HU" sz="2000" dirty="0"/>
              <a:t> a 7. évfolyam év végi, a 8. osztály  félévi osztályzatainak a kétszerese (</a:t>
            </a:r>
            <a:r>
              <a:rPr lang="hu-HU" sz="2000" dirty="0" err="1"/>
              <a:t>max</a:t>
            </a:r>
            <a:r>
              <a:rPr lang="hu-HU" sz="2000" dirty="0"/>
              <a:t>. 20 pont), </a:t>
            </a:r>
            <a:r>
              <a:rPr lang="hu-HU" sz="2000" b="1" dirty="0"/>
              <a:t>Maximálisan 100 pont szerezhető</a:t>
            </a:r>
            <a:r>
              <a:rPr lang="hu-HU" sz="2000" b="1" dirty="0" smtClean="0"/>
              <a:t>.</a:t>
            </a:r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90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öldrajz 8. - III. Gazdasági élet Magyarországon - 4. A hazai ipar jelene  és jövője"/>
          <p:cNvSpPr>
            <a:spLocks noChangeAspect="1" noChangeArrowheads="1"/>
          </p:cNvSpPr>
          <p:nvPr/>
        </p:nvSpPr>
        <p:spPr bwMode="auto">
          <a:xfrm>
            <a:off x="155575" y="-7620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5" descr="Földrajz 8. - III. Gazdasági élet Magyarországon - 4. A hazai ipar jelene  és jövője"/>
          <p:cNvSpPr>
            <a:spLocks noChangeAspect="1" noChangeArrowheads="1"/>
          </p:cNvSpPr>
          <p:nvPr/>
        </p:nvSpPr>
        <p:spPr bwMode="auto">
          <a:xfrm>
            <a:off x="307975" y="-6096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Földrajz 8. - III. Gazdasági élet Magyarországon - 4. A hazai ipar jelene  és jövője"/>
          <p:cNvSpPr>
            <a:spLocks noChangeAspect="1" noChangeArrowheads="1"/>
          </p:cNvSpPr>
          <p:nvPr/>
        </p:nvSpPr>
        <p:spPr bwMode="auto">
          <a:xfrm>
            <a:off x="155575" y="-884238"/>
            <a:ext cx="21240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49" y="3284984"/>
            <a:ext cx="24143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1" descr="VEGYIPAR"/>
          <p:cNvSpPr>
            <a:spLocks noChangeAspect="1" noChangeArrowheads="1"/>
          </p:cNvSpPr>
          <p:nvPr/>
        </p:nvSpPr>
        <p:spPr bwMode="auto">
          <a:xfrm>
            <a:off x="155575" y="-814388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7" y="3418334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 descr="A magyar vegyipar jövőképe, szakképzés, felnőttképzésproblé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spect="1" noChangeArrowheads="1"/>
          </p:cNvSpPr>
          <p:nvPr/>
        </p:nvSpPr>
        <p:spPr bwMode="auto">
          <a:xfrm>
            <a:off x="681038" y="0"/>
            <a:ext cx="6889750" cy="647700"/>
          </a:xfrm>
          <a:prstGeom prst="rect">
            <a:avLst/>
          </a:prstGeom>
          <a:solidFill>
            <a:srgbClr val="99CA3C"/>
          </a:solidFill>
          <a:ln>
            <a:noFill/>
          </a:ln>
          <a:extLst>
            <a:ext uri="{91240B29-F687-4F45-9708-019B960494DF}">
              <a14:hiddenLine xmlns:a14="http://schemas.microsoft.com/office/drawing/2010/main" w="12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1913"/>
            <a:ext cx="6867525" cy="476250"/>
          </a:xfrm>
          <a:noFill/>
        </p:spPr>
        <p:txBody>
          <a:bodyPr/>
          <a:lstStyle/>
          <a:p>
            <a:pPr algn="l" eaLnBrk="1" hangingPunct="1"/>
            <a:r>
              <a:rPr lang="hu-HU" sz="2400" dirty="0" smtClean="0">
                <a:solidFill>
                  <a:schemeClr val="bg1"/>
                </a:solidFill>
                <a:latin typeface="Arial" charset="0"/>
              </a:rPr>
              <a:t>TEVA</a:t>
            </a: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5" name="Picture 5" descr="Teva logo 03 vago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0"/>
            <a:ext cx="20050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100888" y="0"/>
            <a:ext cx="42862" cy="657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684213" y="6308725"/>
            <a:ext cx="7775575" cy="0"/>
          </a:xfrm>
          <a:prstGeom prst="line">
            <a:avLst/>
          </a:prstGeom>
          <a:noFill/>
          <a:ln w="9525">
            <a:solidFill>
              <a:srgbClr val="7B7D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684213" y="836613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4D4D4D"/>
              </a:buClr>
            </a:pPr>
            <a:r>
              <a:rPr lang="hu-HU" sz="2000" b="1" dirty="0">
                <a:solidFill>
                  <a:srgbClr val="7B7D7C"/>
                </a:solidFill>
                <a:latin typeface="Arial" charset="0"/>
                <a:cs typeface="Arial" charset="0"/>
              </a:rPr>
              <a:t>Tevékenységeink</a:t>
            </a:r>
            <a:endParaRPr lang="en-US" sz="2000" b="1" dirty="0">
              <a:solidFill>
                <a:srgbClr val="7B7D7C"/>
              </a:solidFill>
              <a:latin typeface="Arial" charset="0"/>
              <a:cs typeface="Arial" charset="0"/>
            </a:endParaRPr>
          </a:p>
        </p:txBody>
      </p:sp>
      <p:pic>
        <p:nvPicPr>
          <p:cNvPr id="26635" name="Picture 11" descr="Alapanyaggyártó_kic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68413"/>
            <a:ext cx="1828800" cy="2011362"/>
          </a:xfrm>
          <a:prstGeom prst="rect">
            <a:avLst/>
          </a:prstGeom>
          <a:noFill/>
          <a:effectLst>
            <a:outerShdw dist="71842" dir="2700000" algn="ctr" rotWithShape="0">
              <a:srgbClr val="808080"/>
            </a:outerShdw>
          </a:effectLst>
        </p:spPr>
      </p:pic>
      <p:pic>
        <p:nvPicPr>
          <p:cNvPr id="26636" name="Picture 12" descr="kapszulák_kic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68413"/>
            <a:ext cx="1828800" cy="2011362"/>
          </a:xfrm>
          <a:prstGeom prst="rect">
            <a:avLst/>
          </a:prstGeom>
          <a:noFill/>
          <a:effectLst>
            <a:outerShdw dist="71842" dir="2700000" algn="ctr" rotWithShape="0">
              <a:srgbClr val="808080"/>
            </a:outerShdw>
          </a:effectLst>
        </p:spPr>
      </p:pic>
      <p:pic>
        <p:nvPicPr>
          <p:cNvPr id="26637" name="Picture 13" descr="kutatás_kics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268413"/>
            <a:ext cx="1828800" cy="2011362"/>
          </a:xfrm>
          <a:prstGeom prst="rect">
            <a:avLst/>
          </a:prstGeom>
          <a:noFill/>
          <a:effectLst>
            <a:outerShdw dist="71842" dir="2700000" algn="ctr" rotWithShape="0">
              <a:srgbClr val="808080"/>
            </a:outerShdw>
          </a:effectLst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85800" y="33083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254E77"/>
                </a:solidFill>
                <a:latin typeface="Arial Narrow" pitchFamily="34" charset="0"/>
              </a:rPr>
              <a:t>Alapanyaggyártás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019800" y="33083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254E77"/>
                </a:solidFill>
                <a:latin typeface="Arial Narrow" pitchFamily="34" charset="0"/>
              </a:rPr>
              <a:t>Gyógyszergyártás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276600" y="330835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b="1">
                <a:solidFill>
                  <a:srgbClr val="254E77"/>
                </a:solidFill>
                <a:latin typeface="Arial Narrow" pitchFamily="34" charset="0"/>
              </a:rPr>
              <a:t>Kutatás - Fejlesztés</a:t>
            </a:r>
          </a:p>
        </p:txBody>
      </p:sp>
      <p:pic>
        <p:nvPicPr>
          <p:cNvPr id="26641" name="Picture 17" descr="BEO - steril vizsgálat_kics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41750"/>
            <a:ext cx="3200400" cy="1752600"/>
          </a:xfrm>
          <a:prstGeom prst="rect">
            <a:avLst/>
          </a:prstGeom>
          <a:noFill/>
          <a:effectLst>
            <a:outerShdw dist="71842" dir="2700000" algn="ctr" rotWithShape="0">
              <a:srgbClr val="808080"/>
            </a:outerShdw>
          </a:effectLst>
        </p:spPr>
      </p:pic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276600" y="56705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254E77"/>
                </a:solidFill>
                <a:latin typeface="Arial Narrow" pitchFamily="34" charset="0"/>
              </a:rPr>
              <a:t>Minőségbiztosítás</a:t>
            </a:r>
          </a:p>
        </p:txBody>
      </p:sp>
    </p:spTree>
    <p:extLst>
      <p:ext uri="{BB962C8B-B14F-4D97-AF65-F5344CB8AC3E}">
        <p14:creationId xmlns:p14="http://schemas.microsoft.com/office/powerpoint/2010/main" val="39868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utoUpdateAnimBg="0"/>
      <p:bldP spid="26639" grpId="0" autoUpdateAnimBg="0"/>
      <p:bldP spid="26640" grpId="0" autoUpdateAnimBg="0"/>
      <p:bldP spid="266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spect="1" noChangeArrowheads="1"/>
          </p:cNvSpPr>
          <p:nvPr/>
        </p:nvSpPr>
        <p:spPr bwMode="auto">
          <a:xfrm>
            <a:off x="681038" y="0"/>
            <a:ext cx="6889750" cy="647700"/>
          </a:xfrm>
          <a:prstGeom prst="rect">
            <a:avLst/>
          </a:prstGeom>
          <a:solidFill>
            <a:srgbClr val="99CA3C"/>
          </a:solidFill>
          <a:ln>
            <a:noFill/>
          </a:ln>
          <a:extLst>
            <a:ext uri="{91240B29-F687-4F45-9708-019B960494DF}">
              <a14:hiddenLine xmlns:a14="http://schemas.microsoft.com/office/drawing/2010/main" w="12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47" name="Rectangle 3"/>
          <p:cNvSpPr>
            <a:spLocks noChangeAspect="1" noChangeArrowheads="1"/>
          </p:cNvSpPr>
          <p:nvPr/>
        </p:nvSpPr>
        <p:spPr bwMode="auto">
          <a:xfrm>
            <a:off x="0" y="0"/>
            <a:ext cx="647700" cy="647700"/>
          </a:xfrm>
          <a:prstGeom prst="rect">
            <a:avLst/>
          </a:prstGeom>
          <a:solidFill>
            <a:srgbClr val="00AB4E"/>
          </a:solidFill>
          <a:ln>
            <a:noFill/>
          </a:ln>
          <a:extLst>
            <a:ext uri="{91240B29-F687-4F45-9708-019B960494DF}">
              <a14:hiddenLine xmlns:a14="http://schemas.microsoft.com/office/drawing/2010/main" w="12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z="1800">
              <a:latin typeface="Arial" charset="0"/>
              <a:cs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1913"/>
            <a:ext cx="6867525" cy="476250"/>
          </a:xfrm>
          <a:noFill/>
        </p:spPr>
        <p:txBody>
          <a:bodyPr/>
          <a:lstStyle/>
          <a:p>
            <a:pPr algn="l" eaLnBrk="1" hangingPunct="1"/>
            <a:r>
              <a:rPr lang="hu-HU" sz="2400" smtClean="0">
                <a:solidFill>
                  <a:schemeClr val="bg1"/>
                </a:solidFill>
                <a:latin typeface="Arial" charset="0"/>
              </a:rPr>
              <a:t>TEVA</a:t>
            </a:r>
            <a:endParaRPr lang="en-US" sz="240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49" name="Picture 5" descr="Teva logo 03 vago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0"/>
            <a:ext cx="20050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100888" y="0"/>
            <a:ext cx="42862" cy="657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684213" y="6308725"/>
            <a:ext cx="7775575" cy="0"/>
          </a:xfrm>
          <a:prstGeom prst="line">
            <a:avLst/>
          </a:prstGeom>
          <a:noFill/>
          <a:ln w="9525">
            <a:solidFill>
              <a:srgbClr val="7B7D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84213" y="836613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4D4D4D"/>
              </a:buClr>
            </a:pPr>
            <a:r>
              <a:rPr lang="hu-HU" sz="2000" b="1">
                <a:solidFill>
                  <a:srgbClr val="7B7D7C"/>
                </a:solidFill>
                <a:latin typeface="Arial" charset="0"/>
                <a:cs typeface="Arial" charset="0"/>
              </a:rPr>
              <a:t>Ismertebb termékeink</a:t>
            </a:r>
            <a:endParaRPr lang="en-US" sz="2000" b="1">
              <a:solidFill>
                <a:srgbClr val="7B7D7C"/>
              </a:solidFill>
              <a:latin typeface="Arial" charset="0"/>
              <a:cs typeface="Arial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611188" y="5949950"/>
            <a:ext cx="6002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7B7D7C"/>
                </a:solidFill>
                <a:latin typeface="Arial" charset="0"/>
                <a:cs typeface="Arial" charset="0"/>
              </a:rPr>
              <a:t>*</a:t>
            </a:r>
            <a:r>
              <a:rPr lang="hu-HU" sz="1200" b="1">
                <a:solidFill>
                  <a:srgbClr val="7B7D7C"/>
                </a:solidFill>
                <a:latin typeface="Arial" charset="0"/>
                <a:cs typeface="Arial" charset="0"/>
              </a:rPr>
              <a:t>Megjegyzés</a:t>
            </a:r>
            <a:endParaRPr lang="en-US" sz="1200">
              <a:solidFill>
                <a:srgbClr val="7B7D7C"/>
              </a:solidFill>
              <a:latin typeface="Arial" charset="0"/>
              <a:cs typeface="Arial" charset="0"/>
            </a:endParaRPr>
          </a:p>
        </p:txBody>
      </p:sp>
      <p:pic>
        <p:nvPicPr>
          <p:cNvPr id="6154" name="Picture 11" descr="revali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20938"/>
            <a:ext cx="30495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Pepo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103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2101870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341438"/>
            <a:ext cx="28098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babapops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24352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Marip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300663"/>
            <a:ext cx="36020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 descr="MO_térkép3_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412875"/>
            <a:ext cx="79248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spect="1" noChangeArrowheads="1"/>
          </p:cNvSpPr>
          <p:nvPr/>
        </p:nvSpPr>
        <p:spPr bwMode="auto">
          <a:xfrm>
            <a:off x="681038" y="0"/>
            <a:ext cx="6889750" cy="647700"/>
          </a:xfrm>
          <a:prstGeom prst="rect">
            <a:avLst/>
          </a:prstGeom>
          <a:solidFill>
            <a:srgbClr val="99CA3C"/>
          </a:solidFill>
          <a:ln>
            <a:noFill/>
          </a:ln>
          <a:extLst>
            <a:ext uri="{91240B29-F687-4F45-9708-019B960494DF}">
              <a14:hiddenLine xmlns:a14="http://schemas.microsoft.com/office/drawing/2010/main" w="12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2" name="Rectangle 3"/>
          <p:cNvSpPr>
            <a:spLocks noChangeAspect="1" noChangeArrowheads="1"/>
          </p:cNvSpPr>
          <p:nvPr/>
        </p:nvSpPr>
        <p:spPr bwMode="auto">
          <a:xfrm>
            <a:off x="0" y="0"/>
            <a:ext cx="647700" cy="647700"/>
          </a:xfrm>
          <a:prstGeom prst="rect">
            <a:avLst/>
          </a:prstGeom>
          <a:solidFill>
            <a:srgbClr val="00AB4E"/>
          </a:solidFill>
          <a:ln>
            <a:noFill/>
          </a:ln>
          <a:extLst>
            <a:ext uri="{91240B29-F687-4F45-9708-019B960494DF}">
              <a14:hiddenLine xmlns:a14="http://schemas.microsoft.com/office/drawing/2010/main" w="12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z="1800">
              <a:latin typeface="Arial" charset="0"/>
              <a:cs typeface="Arial" charset="0"/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1913"/>
            <a:ext cx="6867525" cy="476250"/>
          </a:xfrm>
          <a:noFill/>
        </p:spPr>
        <p:txBody>
          <a:bodyPr/>
          <a:lstStyle/>
          <a:p>
            <a:pPr algn="l" eaLnBrk="1" hangingPunct="1"/>
            <a:r>
              <a:rPr lang="hu-HU" sz="2400" smtClean="0">
                <a:solidFill>
                  <a:schemeClr val="bg1"/>
                </a:solidFill>
                <a:latin typeface="Arial" charset="0"/>
              </a:rPr>
              <a:t>TEVA</a:t>
            </a:r>
            <a:endParaRPr lang="en-US" sz="240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174" name="Picture 5" descr="Teva logo 03 vagot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0"/>
            <a:ext cx="20050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100888" y="0"/>
            <a:ext cx="42862" cy="657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84213" y="6308725"/>
            <a:ext cx="7775575" cy="0"/>
          </a:xfrm>
          <a:prstGeom prst="line">
            <a:avLst/>
          </a:prstGeom>
          <a:noFill/>
          <a:ln w="9525">
            <a:solidFill>
              <a:srgbClr val="7B7D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4213" y="836613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4D4D4D"/>
              </a:buClr>
            </a:pPr>
            <a:r>
              <a:rPr lang="hu-HU" sz="2000" b="1">
                <a:solidFill>
                  <a:srgbClr val="7B7D7C"/>
                </a:solidFill>
                <a:latin typeface="Arial" charset="0"/>
                <a:cs typeface="Arial" charset="0"/>
              </a:rPr>
              <a:t>Telephelyeink</a:t>
            </a:r>
            <a:endParaRPr lang="en-US" sz="2000" b="1">
              <a:solidFill>
                <a:srgbClr val="7B7D7C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6083300" y="4487863"/>
            <a:ext cx="2951163" cy="1820862"/>
            <a:chOff x="3696" y="2568"/>
            <a:chExt cx="1859" cy="1147"/>
          </a:xfrm>
        </p:grpSpPr>
        <p:pic>
          <p:nvPicPr>
            <p:cNvPr id="7193" name="Picture 12" descr="debreceni telephel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568"/>
              <a:ext cx="1762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13" descr="debrecen_latke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" y="3128"/>
              <a:ext cx="862" cy="587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9" name="Group 14"/>
          <p:cNvGrpSpPr>
            <a:grpSpLocks/>
          </p:cNvGrpSpPr>
          <p:nvPr/>
        </p:nvGrpSpPr>
        <p:grpSpPr bwMode="auto">
          <a:xfrm>
            <a:off x="2195513" y="4449763"/>
            <a:ext cx="2789237" cy="1931987"/>
            <a:chOff x="1247" y="2523"/>
            <a:chExt cx="1757" cy="1217"/>
          </a:xfrm>
        </p:grpSpPr>
        <p:pic>
          <p:nvPicPr>
            <p:cNvPr id="7191" name="Picture 15" descr="foepulet_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523"/>
              <a:ext cx="1523" cy="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16" descr="jobbrol_port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3182"/>
              <a:ext cx="772" cy="558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0" name="Group 17"/>
          <p:cNvGrpSpPr>
            <a:grpSpLocks/>
          </p:cNvGrpSpPr>
          <p:nvPr/>
        </p:nvGrpSpPr>
        <p:grpSpPr bwMode="auto">
          <a:xfrm>
            <a:off x="5868988" y="1143000"/>
            <a:ext cx="3455987" cy="2214563"/>
            <a:chOff x="295" y="2795"/>
            <a:chExt cx="2177" cy="1395"/>
          </a:xfrm>
        </p:grpSpPr>
        <p:pic>
          <p:nvPicPr>
            <p:cNvPr id="7189" name="Picture 18" descr="kesz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795"/>
              <a:ext cx="1860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19" descr="kesz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3611"/>
              <a:ext cx="771" cy="579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81" name="Picture 20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9" b="17180"/>
          <a:stretch>
            <a:fillRect/>
          </a:stretch>
        </p:blipFill>
        <p:spPr bwMode="auto">
          <a:xfrm>
            <a:off x="1547813" y="2997200"/>
            <a:ext cx="17335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Oval 22"/>
          <p:cNvSpPr>
            <a:spLocks noChangeArrowheads="1"/>
          </p:cNvSpPr>
          <p:nvPr/>
        </p:nvSpPr>
        <p:spPr bwMode="auto">
          <a:xfrm>
            <a:off x="5940425" y="3124200"/>
            <a:ext cx="457200" cy="457200"/>
          </a:xfrm>
          <a:prstGeom prst="ellipse">
            <a:avLst/>
          </a:prstGeom>
          <a:noFill/>
          <a:ln w="57150" cmpd="thinThick">
            <a:solidFill>
              <a:srgbClr val="1443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3" name="Oval 23"/>
          <p:cNvSpPr>
            <a:spLocks noChangeArrowheads="1"/>
          </p:cNvSpPr>
          <p:nvPr/>
        </p:nvSpPr>
        <p:spPr bwMode="auto">
          <a:xfrm>
            <a:off x="3779838" y="3086100"/>
            <a:ext cx="381000" cy="381000"/>
          </a:xfrm>
          <a:prstGeom prst="ellipse">
            <a:avLst/>
          </a:prstGeom>
          <a:noFill/>
          <a:ln w="57150" cmpd="thinThick">
            <a:solidFill>
              <a:srgbClr val="1443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4" name="Oval 24"/>
          <p:cNvSpPr>
            <a:spLocks noChangeArrowheads="1"/>
          </p:cNvSpPr>
          <p:nvPr/>
        </p:nvSpPr>
        <p:spPr bwMode="auto">
          <a:xfrm>
            <a:off x="3132138" y="3176588"/>
            <a:ext cx="609600" cy="609600"/>
          </a:xfrm>
          <a:prstGeom prst="ellipse">
            <a:avLst/>
          </a:prstGeom>
          <a:noFill/>
          <a:ln w="57150" cmpd="thinThick">
            <a:solidFill>
              <a:srgbClr val="1443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232525" y="35052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254E77"/>
                </a:solidFill>
                <a:latin typeface="Arial Narrow" pitchFamily="34" charset="0"/>
              </a:rPr>
              <a:t>Debrecen</a:t>
            </a:r>
            <a:endParaRPr lang="hu-HU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 Narrow" pitchFamily="34" charset="0"/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4081463" y="3276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254E77"/>
                </a:solidFill>
                <a:latin typeface="Arial Narrow" pitchFamily="34" charset="0"/>
              </a:rPr>
              <a:t>Gödöllő</a:t>
            </a:r>
            <a:endParaRPr lang="hu-HU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 Narrow" pitchFamily="34" charset="0"/>
            </a:endParaRPr>
          </a:p>
        </p:txBody>
      </p:sp>
      <p:sp>
        <p:nvSpPr>
          <p:cNvPr id="7187" name="Oval 27"/>
          <p:cNvSpPr>
            <a:spLocks noChangeArrowheads="1"/>
          </p:cNvSpPr>
          <p:nvPr/>
        </p:nvSpPr>
        <p:spPr bwMode="auto">
          <a:xfrm>
            <a:off x="5076825" y="2060575"/>
            <a:ext cx="381000" cy="381000"/>
          </a:xfrm>
          <a:prstGeom prst="ellipse">
            <a:avLst/>
          </a:prstGeom>
          <a:noFill/>
          <a:ln w="57150" cmpd="thinThick">
            <a:solidFill>
              <a:srgbClr val="1443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3924300" y="2384425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254E77"/>
                </a:solidFill>
                <a:latin typeface="Arial Narrow" pitchFamily="34" charset="0"/>
              </a:rPr>
              <a:t>Sajóbábony</a:t>
            </a:r>
            <a:endParaRPr lang="hu-HU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335</TotalTime>
  <Words>169</Words>
  <Application>Microsoft Office PowerPoint</Application>
  <PresentationFormat>Diavetítés a képernyőre (4:3 oldalarány)</PresentationFormat>
  <Paragraphs>38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Hegycsúcs</vt:lpstr>
      <vt:lpstr>      PÁLYAORIENTÁCIÓ 2021. december 11.  </vt:lpstr>
      <vt:lpstr>IZGALMAS VILÁG</vt:lpstr>
      <vt:lpstr>Kutatók éjszakája</vt:lpstr>
      <vt:lpstr>PowerPoint bemutató</vt:lpstr>
      <vt:lpstr>PowerPoint bemutató</vt:lpstr>
      <vt:lpstr>PowerPoint bemutató</vt:lpstr>
      <vt:lpstr>TEVA</vt:lpstr>
      <vt:lpstr>TEVA</vt:lpstr>
      <vt:lpstr>TEVA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Vegyipari képzés a Madách iskolában</dc:title>
  <dc:creator>Ági</dc:creator>
  <cp:lastModifiedBy>admin</cp:lastModifiedBy>
  <cp:revision>26</cp:revision>
  <dcterms:created xsi:type="dcterms:W3CDTF">2013-11-03T15:13:53Z</dcterms:created>
  <dcterms:modified xsi:type="dcterms:W3CDTF">2021-12-10T14:41:55Z</dcterms:modified>
</cp:coreProperties>
</file>